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06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851541"/>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Credit Card Fraud Detection</a:t>
            </a:r>
            <a:endParaRPr lang="en-US" sz="6036" dirty="0"/>
          </a:p>
        </p:txBody>
      </p:sp>
      <p:sp>
        <p:nvSpPr>
          <p:cNvPr id="6" name="Text 2"/>
          <p:cNvSpPr/>
          <p:nvPr/>
        </p:nvSpPr>
        <p:spPr>
          <a:xfrm>
            <a:off x="6319599" y="4101227"/>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BY</a:t>
            </a:r>
            <a:endParaRPr lang="en-US" sz="1750" dirty="0"/>
          </a:p>
        </p:txBody>
      </p:sp>
      <p:sp>
        <p:nvSpPr>
          <p:cNvPr id="7" name="Text 3"/>
          <p:cNvSpPr/>
          <p:nvPr/>
        </p:nvSpPr>
        <p:spPr>
          <a:xfrm>
            <a:off x="6319599" y="4706541"/>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112103025 - PARAS BHOSALE
112103054 - SPANDAN JATHAR
112103063 - ABHISHEK KAKADE</a:t>
            </a:r>
            <a:endParaRPr lang="en-US" sz="1750" dirty="0"/>
          </a:p>
        </p:txBody>
      </p:sp>
      <p:sp>
        <p:nvSpPr>
          <p:cNvPr id="8" name="Text 4"/>
          <p:cNvSpPr/>
          <p:nvPr/>
        </p:nvSpPr>
        <p:spPr>
          <a:xfrm>
            <a:off x="6319599" y="6022658"/>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274021" y="640080"/>
            <a:ext cx="12082358" cy="3755731"/>
          </a:xfrm>
          <a:prstGeom prst="rect">
            <a:avLst/>
          </a:prstGeom>
        </p:spPr>
      </p:pic>
      <p:pic>
        <p:nvPicPr>
          <p:cNvPr id="5" name="Image 2" descr="preencoded.png"/>
          <p:cNvPicPr>
            <a:picLocks noChangeAspect="1"/>
          </p:cNvPicPr>
          <p:nvPr/>
        </p:nvPicPr>
        <p:blipFill>
          <a:blip r:embed="rId5"/>
          <a:stretch>
            <a:fillRect/>
          </a:stretch>
        </p:blipFill>
        <p:spPr>
          <a:xfrm>
            <a:off x="1274021" y="4679632"/>
            <a:ext cx="12082358" cy="2647753"/>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508355" y="91440"/>
            <a:ext cx="13613690" cy="3349575"/>
          </a:xfrm>
          <a:prstGeom prst="rect">
            <a:avLst/>
          </a:prstGeom>
        </p:spPr>
      </p:pic>
      <p:pic>
        <p:nvPicPr>
          <p:cNvPr id="5" name="Image 2" descr="preencoded.png"/>
          <p:cNvPicPr>
            <a:picLocks noChangeAspect="1"/>
          </p:cNvPicPr>
          <p:nvPr/>
        </p:nvPicPr>
        <p:blipFill>
          <a:blip r:embed="rId5"/>
          <a:stretch>
            <a:fillRect/>
          </a:stretch>
        </p:blipFill>
        <p:spPr>
          <a:xfrm>
            <a:off x="508355" y="3615042"/>
            <a:ext cx="13613690" cy="4248798"/>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dirty="0"/>
          </a:p>
        </p:txBody>
      </p:sp>
      <p:sp>
        <p:nvSpPr>
          <p:cNvPr id="4" name="Text 1"/>
          <p:cNvSpPr/>
          <p:nvPr/>
        </p:nvSpPr>
        <p:spPr>
          <a:xfrm>
            <a:off x="2517755" y="602668"/>
            <a:ext cx="9594890" cy="568210"/>
          </a:xfrm>
          <a:prstGeom prst="rect">
            <a:avLst/>
          </a:prstGeom>
          <a:noFill/>
          <a:ln/>
        </p:spPr>
        <p:txBody>
          <a:bodyPr wrap="none" rtlCol="0" anchor="t"/>
          <a:lstStyle/>
          <a:p>
            <a:pPr marL="0" indent="0" algn="ctr">
              <a:lnSpc>
                <a:spcPts val="2799"/>
              </a:lnSpc>
              <a:buNone/>
            </a:pPr>
            <a:r>
              <a:rPr lang="en-US" sz="3600" dirty="0">
                <a:solidFill>
                  <a:srgbClr val="E2E6E9"/>
                </a:solidFill>
                <a:latin typeface="adonis-web" pitchFamily="34" charset="0"/>
                <a:ea typeface="adonis-web" pitchFamily="34" charset="-122"/>
                <a:cs typeface="adonis-web" pitchFamily="34" charset="-120"/>
              </a:rPr>
              <a:t>Correlation Heatmap</a:t>
            </a:r>
            <a:endParaRPr lang="en-US" sz="3600" dirty="0"/>
          </a:p>
        </p:txBody>
      </p:sp>
      <p:pic>
        <p:nvPicPr>
          <p:cNvPr id="5" name="Image 1" descr="preencoded.png"/>
          <p:cNvPicPr>
            <a:picLocks noChangeAspect="1"/>
          </p:cNvPicPr>
          <p:nvPr/>
        </p:nvPicPr>
        <p:blipFill>
          <a:blip r:embed="rId4"/>
          <a:stretch>
            <a:fillRect/>
          </a:stretch>
        </p:blipFill>
        <p:spPr>
          <a:xfrm>
            <a:off x="214635" y="1560738"/>
            <a:ext cx="14226193" cy="5923711"/>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750219"/>
            <a:ext cx="9017913"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Training the Logistic Regression Model</a:t>
            </a:r>
            <a:endParaRPr lang="en-US" sz="4374" dirty="0"/>
          </a:p>
        </p:txBody>
      </p:sp>
      <p:pic>
        <p:nvPicPr>
          <p:cNvPr id="5" name="Image 1" descr="preencoded.png"/>
          <p:cNvPicPr>
            <a:picLocks noChangeAspect="1"/>
          </p:cNvPicPr>
          <p:nvPr/>
        </p:nvPicPr>
        <p:blipFill>
          <a:blip r:embed="rId4"/>
          <a:stretch>
            <a:fillRect/>
          </a:stretch>
        </p:blipFill>
        <p:spPr>
          <a:xfrm>
            <a:off x="2517696" y="2777847"/>
            <a:ext cx="3198257" cy="888682"/>
          </a:xfrm>
          <a:prstGeom prst="rect">
            <a:avLst/>
          </a:prstGeom>
        </p:spPr>
      </p:pic>
      <p:sp>
        <p:nvSpPr>
          <p:cNvPr id="6" name="Text 2"/>
          <p:cNvSpPr/>
          <p:nvPr/>
        </p:nvSpPr>
        <p:spPr>
          <a:xfrm>
            <a:off x="2739866" y="3999786"/>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Splitting</a:t>
            </a:r>
            <a:endParaRPr lang="en-US" sz="2187" dirty="0"/>
          </a:p>
        </p:txBody>
      </p:sp>
      <p:sp>
        <p:nvSpPr>
          <p:cNvPr id="7" name="Text 3"/>
          <p:cNvSpPr/>
          <p:nvPr/>
        </p:nvSpPr>
        <p:spPr>
          <a:xfrm>
            <a:off x="2739866" y="4480203"/>
            <a:ext cx="275391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Divide the dataset into training and testing subsets to evaluate the model's performance.</a:t>
            </a:r>
            <a:endParaRPr lang="en-US" sz="1750" dirty="0"/>
          </a:p>
        </p:txBody>
      </p:sp>
      <p:pic>
        <p:nvPicPr>
          <p:cNvPr id="8" name="Image 2" descr="preencoded.png"/>
          <p:cNvPicPr>
            <a:picLocks noChangeAspect="1"/>
          </p:cNvPicPr>
          <p:nvPr/>
        </p:nvPicPr>
        <p:blipFill>
          <a:blip r:embed="rId5"/>
          <a:stretch>
            <a:fillRect/>
          </a:stretch>
        </p:blipFill>
        <p:spPr>
          <a:xfrm>
            <a:off x="5715953" y="2777847"/>
            <a:ext cx="3198257" cy="888682"/>
          </a:xfrm>
          <a:prstGeom prst="rect">
            <a:avLst/>
          </a:prstGeom>
        </p:spPr>
      </p:pic>
      <p:sp>
        <p:nvSpPr>
          <p:cNvPr id="9" name="Text 4"/>
          <p:cNvSpPr/>
          <p:nvPr/>
        </p:nvSpPr>
        <p:spPr>
          <a:xfrm>
            <a:off x="5938123" y="3999786"/>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Model Fitting</a:t>
            </a:r>
            <a:endParaRPr lang="en-US" sz="2187" dirty="0"/>
          </a:p>
        </p:txBody>
      </p:sp>
      <p:sp>
        <p:nvSpPr>
          <p:cNvPr id="10" name="Text 5"/>
          <p:cNvSpPr/>
          <p:nvPr/>
        </p:nvSpPr>
        <p:spPr>
          <a:xfrm>
            <a:off x="5938123" y="4480203"/>
            <a:ext cx="2753916" cy="1777008"/>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Fit the logistic regression model to the training data, allowing it to learn the relationships between features and fraud.</a:t>
            </a:r>
            <a:endParaRPr lang="en-US" sz="1750" dirty="0"/>
          </a:p>
        </p:txBody>
      </p:sp>
      <p:pic>
        <p:nvPicPr>
          <p:cNvPr id="11" name="Image 3" descr="preencoded.png"/>
          <p:cNvPicPr>
            <a:picLocks noChangeAspect="1"/>
          </p:cNvPicPr>
          <p:nvPr/>
        </p:nvPicPr>
        <p:blipFill>
          <a:blip r:embed="rId6"/>
          <a:stretch>
            <a:fillRect/>
          </a:stretch>
        </p:blipFill>
        <p:spPr>
          <a:xfrm>
            <a:off x="8914209" y="2777847"/>
            <a:ext cx="3198376" cy="888682"/>
          </a:xfrm>
          <a:prstGeom prst="rect">
            <a:avLst/>
          </a:prstGeom>
        </p:spPr>
      </p:pic>
      <p:sp>
        <p:nvSpPr>
          <p:cNvPr id="12" name="Text 6"/>
          <p:cNvSpPr/>
          <p:nvPr/>
        </p:nvSpPr>
        <p:spPr>
          <a:xfrm>
            <a:off x="9136380" y="3999786"/>
            <a:ext cx="2754035"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Hyperparameter Tuning</a:t>
            </a:r>
            <a:endParaRPr lang="en-US" sz="2187" dirty="0"/>
          </a:p>
        </p:txBody>
      </p:sp>
      <p:sp>
        <p:nvSpPr>
          <p:cNvPr id="13" name="Text 7"/>
          <p:cNvSpPr/>
          <p:nvPr/>
        </p:nvSpPr>
        <p:spPr>
          <a:xfrm>
            <a:off x="9136380" y="4827389"/>
            <a:ext cx="2754035"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Optimize model parameters, such as the regularization strength, to improve the model's predictive accuracy.</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411962"/>
            <a:ext cx="951345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Evaluating the Logistic Regression Model</a:t>
            </a:r>
            <a:endParaRPr lang="en-US" sz="4374" dirty="0"/>
          </a:p>
        </p:txBody>
      </p:sp>
      <p:sp>
        <p:nvSpPr>
          <p:cNvPr id="5" name="Shape 2"/>
          <p:cNvSpPr/>
          <p:nvPr/>
        </p:nvSpPr>
        <p:spPr>
          <a:xfrm>
            <a:off x="2517696" y="2550676"/>
            <a:ext cx="9594890" cy="4266962"/>
          </a:xfrm>
          <a:prstGeom prst="roundRect">
            <a:avLst>
              <a:gd name="adj" fmla="val 2343"/>
            </a:avLst>
          </a:prstGeom>
          <a:noFill/>
          <a:ln w="7620">
            <a:solidFill>
              <a:srgbClr val="FFFFFF">
                <a:alpha val="24000"/>
              </a:srgbClr>
            </a:solidFill>
            <a:prstDash val="solid"/>
          </a:ln>
        </p:spPr>
      </p:sp>
      <p:sp>
        <p:nvSpPr>
          <p:cNvPr id="6" name="Shape 3"/>
          <p:cNvSpPr/>
          <p:nvPr/>
        </p:nvSpPr>
        <p:spPr>
          <a:xfrm>
            <a:off x="2525316" y="2558296"/>
            <a:ext cx="9579650" cy="637103"/>
          </a:xfrm>
          <a:prstGeom prst="rect">
            <a:avLst/>
          </a:prstGeom>
          <a:solidFill>
            <a:srgbClr val="FFFFFF">
              <a:alpha val="4000"/>
            </a:srgbClr>
          </a:solidFill>
          <a:ln/>
        </p:spPr>
      </p:sp>
      <p:sp>
        <p:nvSpPr>
          <p:cNvPr id="7" name="Text 4"/>
          <p:cNvSpPr/>
          <p:nvPr/>
        </p:nvSpPr>
        <p:spPr>
          <a:xfrm>
            <a:off x="2747605" y="2699147"/>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Metric</a:t>
            </a:r>
            <a:endParaRPr lang="en-US" sz="1750" dirty="0"/>
          </a:p>
        </p:txBody>
      </p:sp>
      <p:sp>
        <p:nvSpPr>
          <p:cNvPr id="8" name="Text 5"/>
          <p:cNvSpPr/>
          <p:nvPr/>
        </p:nvSpPr>
        <p:spPr>
          <a:xfrm>
            <a:off x="7541181" y="2699147"/>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Description</a:t>
            </a:r>
            <a:endParaRPr lang="en-US" sz="1750" dirty="0"/>
          </a:p>
        </p:txBody>
      </p:sp>
      <p:sp>
        <p:nvSpPr>
          <p:cNvPr id="9" name="Shape 6"/>
          <p:cNvSpPr/>
          <p:nvPr/>
        </p:nvSpPr>
        <p:spPr>
          <a:xfrm>
            <a:off x="2525316" y="3195399"/>
            <a:ext cx="9579650" cy="637103"/>
          </a:xfrm>
          <a:prstGeom prst="rect">
            <a:avLst/>
          </a:prstGeom>
          <a:solidFill>
            <a:srgbClr val="000000">
              <a:alpha val="4000"/>
            </a:srgbClr>
          </a:solidFill>
          <a:ln/>
        </p:spPr>
      </p:sp>
      <p:sp>
        <p:nvSpPr>
          <p:cNvPr id="10" name="Text 7"/>
          <p:cNvSpPr/>
          <p:nvPr/>
        </p:nvSpPr>
        <p:spPr>
          <a:xfrm>
            <a:off x="2747605" y="3336250"/>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Accuracy</a:t>
            </a:r>
            <a:endParaRPr lang="en-US" sz="1750" dirty="0"/>
          </a:p>
        </p:txBody>
      </p:sp>
      <p:sp>
        <p:nvSpPr>
          <p:cNvPr id="11" name="Text 8"/>
          <p:cNvSpPr/>
          <p:nvPr/>
        </p:nvSpPr>
        <p:spPr>
          <a:xfrm>
            <a:off x="7541181" y="3336250"/>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Overall percentage of correct predictions</a:t>
            </a:r>
            <a:endParaRPr lang="en-US" sz="1750" dirty="0"/>
          </a:p>
        </p:txBody>
      </p:sp>
      <p:sp>
        <p:nvSpPr>
          <p:cNvPr id="12" name="Shape 9"/>
          <p:cNvSpPr/>
          <p:nvPr/>
        </p:nvSpPr>
        <p:spPr>
          <a:xfrm>
            <a:off x="2525316" y="3832503"/>
            <a:ext cx="9579650" cy="992505"/>
          </a:xfrm>
          <a:prstGeom prst="rect">
            <a:avLst/>
          </a:prstGeom>
          <a:solidFill>
            <a:srgbClr val="FFFFFF">
              <a:alpha val="4000"/>
            </a:srgbClr>
          </a:solidFill>
          <a:ln/>
        </p:spPr>
      </p:sp>
      <p:sp>
        <p:nvSpPr>
          <p:cNvPr id="13" name="Text 10"/>
          <p:cNvSpPr/>
          <p:nvPr/>
        </p:nvSpPr>
        <p:spPr>
          <a:xfrm>
            <a:off x="2747605" y="3973354"/>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Precision</a:t>
            </a:r>
            <a:endParaRPr lang="en-US" sz="1750" dirty="0"/>
          </a:p>
        </p:txBody>
      </p:sp>
      <p:sp>
        <p:nvSpPr>
          <p:cNvPr id="14" name="Text 11"/>
          <p:cNvSpPr/>
          <p:nvPr/>
        </p:nvSpPr>
        <p:spPr>
          <a:xfrm>
            <a:off x="7541181" y="3973354"/>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Percentage of true fraudulent transactions among all predicted fraudulent transactions</a:t>
            </a:r>
            <a:endParaRPr lang="en-US" sz="1750" dirty="0"/>
          </a:p>
        </p:txBody>
      </p:sp>
      <p:sp>
        <p:nvSpPr>
          <p:cNvPr id="15" name="Shape 12"/>
          <p:cNvSpPr/>
          <p:nvPr/>
        </p:nvSpPr>
        <p:spPr>
          <a:xfrm>
            <a:off x="2525316" y="4825008"/>
            <a:ext cx="9579650" cy="992505"/>
          </a:xfrm>
          <a:prstGeom prst="rect">
            <a:avLst/>
          </a:prstGeom>
          <a:solidFill>
            <a:srgbClr val="000000">
              <a:alpha val="4000"/>
            </a:srgbClr>
          </a:solidFill>
          <a:ln/>
        </p:spPr>
      </p:sp>
      <p:sp>
        <p:nvSpPr>
          <p:cNvPr id="16" name="Text 13"/>
          <p:cNvSpPr/>
          <p:nvPr/>
        </p:nvSpPr>
        <p:spPr>
          <a:xfrm>
            <a:off x="2747605" y="4965859"/>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Recall</a:t>
            </a:r>
            <a:endParaRPr lang="en-US" sz="1750" dirty="0"/>
          </a:p>
        </p:txBody>
      </p:sp>
      <p:sp>
        <p:nvSpPr>
          <p:cNvPr id="17" name="Text 14"/>
          <p:cNvSpPr/>
          <p:nvPr/>
        </p:nvSpPr>
        <p:spPr>
          <a:xfrm>
            <a:off x="7541181" y="4965859"/>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Percentage of true fraudulent transactions correctly identified by the model</a:t>
            </a:r>
            <a:endParaRPr lang="en-US" sz="1750" dirty="0"/>
          </a:p>
        </p:txBody>
      </p:sp>
      <p:sp>
        <p:nvSpPr>
          <p:cNvPr id="18" name="Shape 15"/>
          <p:cNvSpPr/>
          <p:nvPr/>
        </p:nvSpPr>
        <p:spPr>
          <a:xfrm>
            <a:off x="2525316" y="5817513"/>
            <a:ext cx="9579650" cy="992505"/>
          </a:xfrm>
          <a:prstGeom prst="rect">
            <a:avLst/>
          </a:prstGeom>
          <a:solidFill>
            <a:srgbClr val="FFFFFF">
              <a:alpha val="4000"/>
            </a:srgbClr>
          </a:solidFill>
          <a:ln/>
        </p:spPr>
      </p:sp>
      <p:sp>
        <p:nvSpPr>
          <p:cNvPr id="19" name="Text 16"/>
          <p:cNvSpPr/>
          <p:nvPr/>
        </p:nvSpPr>
        <p:spPr>
          <a:xfrm>
            <a:off x="2747605" y="5958364"/>
            <a:ext cx="4341614"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F1-Score</a:t>
            </a:r>
            <a:endParaRPr lang="en-US" sz="1750" dirty="0"/>
          </a:p>
        </p:txBody>
      </p:sp>
      <p:sp>
        <p:nvSpPr>
          <p:cNvPr id="20" name="Text 17"/>
          <p:cNvSpPr/>
          <p:nvPr/>
        </p:nvSpPr>
        <p:spPr>
          <a:xfrm>
            <a:off x="7541181" y="5958364"/>
            <a:ext cx="4341614"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Harmonic mean of precision and recall, a balanced measure of model performance</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563387"/>
            <a:ext cx="9594890" cy="355402"/>
          </a:xfrm>
          <a:prstGeom prst="rect">
            <a:avLst/>
          </a:prstGeom>
          <a:noFill/>
          <a:ln/>
        </p:spPr>
        <p:txBody>
          <a:bodyPr wrap="none" rtlCol="0" anchor="t"/>
          <a:lstStyle/>
          <a:p>
            <a:pPr marL="0" indent="0" algn="ctr">
              <a:lnSpc>
                <a:spcPts val="2799"/>
              </a:lnSpc>
              <a:buNone/>
            </a:pPr>
            <a:r>
              <a:rPr lang="en-US" sz="4000" dirty="0">
                <a:solidFill>
                  <a:srgbClr val="E2E6E9"/>
                </a:solidFill>
                <a:latin typeface="adonis-web" pitchFamily="34" charset="0"/>
                <a:ea typeface="adonis-web" pitchFamily="34" charset="-122"/>
                <a:cs typeface="adonis-web" pitchFamily="34" charset="-120"/>
              </a:rPr>
              <a:t>Logistic Regression</a:t>
            </a:r>
            <a:endParaRPr lang="en-US" sz="4000" dirty="0"/>
          </a:p>
        </p:txBody>
      </p:sp>
      <p:pic>
        <p:nvPicPr>
          <p:cNvPr id="5" name="Image 1" descr="preencoded.png"/>
          <p:cNvPicPr>
            <a:picLocks noChangeAspect="1"/>
          </p:cNvPicPr>
          <p:nvPr/>
        </p:nvPicPr>
        <p:blipFill rotWithShape="1">
          <a:blip r:embed="rId4"/>
          <a:srcRect r="56855"/>
          <a:stretch/>
        </p:blipFill>
        <p:spPr>
          <a:xfrm>
            <a:off x="4249163" y="1431790"/>
            <a:ext cx="6770586" cy="2534420"/>
          </a:xfrm>
          <a:prstGeom prst="rect">
            <a:avLst/>
          </a:prstGeom>
        </p:spPr>
      </p:pic>
      <p:sp>
        <p:nvSpPr>
          <p:cNvPr id="6" name="Text 2"/>
          <p:cNvSpPr/>
          <p:nvPr/>
        </p:nvSpPr>
        <p:spPr>
          <a:xfrm>
            <a:off x="2837011" y="4307643"/>
            <a:ext cx="9594890" cy="355402"/>
          </a:xfrm>
          <a:prstGeom prst="rect">
            <a:avLst/>
          </a:prstGeom>
          <a:noFill/>
          <a:ln/>
        </p:spPr>
        <p:txBody>
          <a:bodyPr wrap="none" rtlCol="0" anchor="t"/>
          <a:lstStyle/>
          <a:p>
            <a:pPr marL="0" indent="0" algn="ctr">
              <a:lnSpc>
                <a:spcPts val="2799"/>
              </a:lnSpc>
              <a:buNone/>
            </a:pPr>
            <a:r>
              <a:rPr lang="en-US" sz="4000" dirty="0">
                <a:solidFill>
                  <a:srgbClr val="E2E6E9"/>
                </a:solidFill>
                <a:latin typeface="adonis-web" pitchFamily="34" charset="0"/>
                <a:ea typeface="adonis-web" pitchFamily="34" charset="-122"/>
                <a:cs typeface="adonis-web" pitchFamily="34" charset="-120"/>
              </a:rPr>
              <a:t>Decision Tree Classifier</a:t>
            </a:r>
            <a:endParaRPr lang="en-US" sz="4000" dirty="0"/>
          </a:p>
        </p:txBody>
      </p:sp>
      <p:pic>
        <p:nvPicPr>
          <p:cNvPr id="7" name="Image 2" descr="preencoded.png"/>
          <p:cNvPicPr>
            <a:picLocks noChangeAspect="1"/>
          </p:cNvPicPr>
          <p:nvPr/>
        </p:nvPicPr>
        <p:blipFill rotWithShape="1">
          <a:blip r:embed="rId5"/>
          <a:srcRect r="56973"/>
          <a:stretch/>
        </p:blipFill>
        <p:spPr>
          <a:xfrm>
            <a:off x="4181612" y="4937140"/>
            <a:ext cx="6905688" cy="2652380"/>
          </a:xfrm>
          <a:prstGeom prst="rect">
            <a:avLst/>
          </a:prstGeom>
        </p:spPr>
      </p:pic>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205633"/>
            <a:ext cx="892349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Deploying the Fraud Detection System</a:t>
            </a:r>
            <a:endParaRPr lang="en-US" sz="4374" dirty="0"/>
          </a:p>
        </p:txBody>
      </p:sp>
      <p:pic>
        <p:nvPicPr>
          <p:cNvPr id="5" name="Image 1" descr="preencoded.png"/>
          <p:cNvPicPr>
            <a:picLocks noChangeAspect="1"/>
          </p:cNvPicPr>
          <p:nvPr/>
        </p:nvPicPr>
        <p:blipFill>
          <a:blip r:embed="rId4"/>
          <a:stretch>
            <a:fillRect/>
          </a:stretch>
        </p:blipFill>
        <p:spPr>
          <a:xfrm>
            <a:off x="2517696" y="3344347"/>
            <a:ext cx="555427" cy="555427"/>
          </a:xfrm>
          <a:prstGeom prst="rect">
            <a:avLst/>
          </a:prstGeom>
        </p:spPr>
      </p:pic>
      <p:sp>
        <p:nvSpPr>
          <p:cNvPr id="6" name="Text 2"/>
          <p:cNvSpPr/>
          <p:nvPr/>
        </p:nvSpPr>
        <p:spPr>
          <a:xfrm>
            <a:off x="2517696"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Real-Time Detection</a:t>
            </a:r>
            <a:endParaRPr lang="en-US" sz="2187" dirty="0"/>
          </a:p>
        </p:txBody>
      </p:sp>
      <p:sp>
        <p:nvSpPr>
          <p:cNvPr id="7" name="Text 3"/>
          <p:cNvSpPr/>
          <p:nvPr/>
        </p:nvSpPr>
        <p:spPr>
          <a:xfrm>
            <a:off x="2517696" y="4602361"/>
            <a:ext cx="297608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logistic regression model can be integrated into a live transaction processing system to identify fraud in real-time.</a:t>
            </a:r>
            <a:endParaRPr lang="en-US" sz="1750" dirty="0"/>
          </a:p>
        </p:txBody>
      </p:sp>
      <p:pic>
        <p:nvPicPr>
          <p:cNvPr id="8" name="Image 2" descr="preencoded.png"/>
          <p:cNvPicPr>
            <a:picLocks noChangeAspect="1"/>
          </p:cNvPicPr>
          <p:nvPr/>
        </p:nvPicPr>
        <p:blipFill>
          <a:blip r:embed="rId5"/>
          <a:stretch>
            <a:fillRect/>
          </a:stretch>
        </p:blipFill>
        <p:spPr>
          <a:xfrm>
            <a:off x="5827038" y="3344347"/>
            <a:ext cx="555427" cy="555427"/>
          </a:xfrm>
          <a:prstGeom prst="rect">
            <a:avLst/>
          </a:prstGeom>
        </p:spPr>
      </p:pic>
      <p:sp>
        <p:nvSpPr>
          <p:cNvPr id="9" name="Text 4"/>
          <p:cNvSpPr/>
          <p:nvPr/>
        </p:nvSpPr>
        <p:spPr>
          <a:xfrm>
            <a:off x="5827038"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Fraud Alerts</a:t>
            </a:r>
            <a:endParaRPr lang="en-US" sz="2187" dirty="0"/>
          </a:p>
        </p:txBody>
      </p:sp>
      <p:sp>
        <p:nvSpPr>
          <p:cNvPr id="10" name="Text 5"/>
          <p:cNvSpPr/>
          <p:nvPr/>
        </p:nvSpPr>
        <p:spPr>
          <a:xfrm>
            <a:off x="5827038" y="4602361"/>
            <a:ext cx="2976086"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Flagged transactions can trigger immediate alerts, allowing prompt action to be taken and losses to be minimized.</a:t>
            </a:r>
            <a:endParaRPr lang="en-US" sz="1750" dirty="0"/>
          </a:p>
        </p:txBody>
      </p:sp>
      <p:pic>
        <p:nvPicPr>
          <p:cNvPr id="11" name="Image 3" descr="preencoded.png"/>
          <p:cNvPicPr>
            <a:picLocks noChangeAspect="1"/>
          </p:cNvPicPr>
          <p:nvPr/>
        </p:nvPicPr>
        <p:blipFill>
          <a:blip r:embed="rId6"/>
          <a:stretch>
            <a:fillRect/>
          </a:stretch>
        </p:blipFill>
        <p:spPr>
          <a:xfrm>
            <a:off x="9136380" y="3344347"/>
            <a:ext cx="555427" cy="555427"/>
          </a:xfrm>
          <a:prstGeom prst="rect">
            <a:avLst/>
          </a:prstGeom>
        </p:spPr>
      </p:pic>
      <p:sp>
        <p:nvSpPr>
          <p:cNvPr id="12" name="Text 6"/>
          <p:cNvSpPr/>
          <p:nvPr/>
        </p:nvSpPr>
        <p:spPr>
          <a:xfrm>
            <a:off x="9136380" y="412194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Monitoring Dashboard</a:t>
            </a:r>
            <a:endParaRPr lang="en-US" sz="2187" dirty="0"/>
          </a:p>
        </p:txBody>
      </p:sp>
      <p:sp>
        <p:nvSpPr>
          <p:cNvPr id="13" name="Text 7"/>
          <p:cNvSpPr/>
          <p:nvPr/>
        </p:nvSpPr>
        <p:spPr>
          <a:xfrm>
            <a:off x="9136380" y="4602361"/>
            <a:ext cx="2976205"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A comprehensive dashboard can provide insights into the model's performance and track fraud trends over time.</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83638"/>
            <a:ext cx="8844082"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Conclusion and Future Considerations</a:t>
            </a:r>
            <a:endParaRPr lang="en-US" sz="4374" dirty="0"/>
          </a:p>
        </p:txBody>
      </p:sp>
      <p:sp>
        <p:nvSpPr>
          <p:cNvPr id="6" name="Shape 2"/>
          <p:cNvSpPr/>
          <p:nvPr/>
        </p:nvSpPr>
        <p:spPr>
          <a:xfrm>
            <a:off x="833199" y="2511266"/>
            <a:ext cx="4542115" cy="2361605"/>
          </a:xfrm>
          <a:prstGeom prst="roundRect">
            <a:avLst>
              <a:gd name="adj" fmla="val 4234"/>
            </a:avLst>
          </a:prstGeom>
          <a:solidFill>
            <a:srgbClr val="003180"/>
          </a:solidFill>
          <a:ln w="7620">
            <a:solidFill>
              <a:srgbClr val="194A99"/>
            </a:solidFill>
            <a:prstDash val="solid"/>
          </a:ln>
        </p:spPr>
      </p:sp>
      <p:sp>
        <p:nvSpPr>
          <p:cNvPr id="7" name="Text 3"/>
          <p:cNvSpPr/>
          <p:nvPr/>
        </p:nvSpPr>
        <p:spPr>
          <a:xfrm>
            <a:off x="1062990" y="2741057"/>
            <a:ext cx="2959894"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Continuous Improvement</a:t>
            </a:r>
            <a:endParaRPr lang="en-US" sz="2187" dirty="0"/>
          </a:p>
        </p:txBody>
      </p:sp>
      <p:sp>
        <p:nvSpPr>
          <p:cNvPr id="8" name="Text 4"/>
          <p:cNvSpPr/>
          <p:nvPr/>
        </p:nvSpPr>
        <p:spPr>
          <a:xfrm>
            <a:off x="1062990" y="3221474"/>
            <a:ext cx="4082534"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Regularly update the logistic regression model as new data becomes available to maintain its effectiveness.</a:t>
            </a:r>
            <a:endParaRPr lang="en-US" sz="1750" dirty="0"/>
          </a:p>
        </p:txBody>
      </p:sp>
      <p:sp>
        <p:nvSpPr>
          <p:cNvPr id="9" name="Shape 5"/>
          <p:cNvSpPr/>
          <p:nvPr/>
        </p:nvSpPr>
        <p:spPr>
          <a:xfrm>
            <a:off x="5597485" y="2511266"/>
            <a:ext cx="4542115" cy="2361605"/>
          </a:xfrm>
          <a:prstGeom prst="roundRect">
            <a:avLst>
              <a:gd name="adj" fmla="val 4234"/>
            </a:avLst>
          </a:prstGeom>
          <a:solidFill>
            <a:srgbClr val="003180"/>
          </a:solidFill>
          <a:ln w="7620">
            <a:solidFill>
              <a:srgbClr val="194A99"/>
            </a:solidFill>
            <a:prstDash val="solid"/>
          </a:ln>
        </p:spPr>
      </p:sp>
      <p:sp>
        <p:nvSpPr>
          <p:cNvPr id="10" name="Text 6"/>
          <p:cNvSpPr/>
          <p:nvPr/>
        </p:nvSpPr>
        <p:spPr>
          <a:xfrm>
            <a:off x="5827276" y="2741057"/>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Exploring Other Models</a:t>
            </a:r>
            <a:endParaRPr lang="en-US" sz="2187" dirty="0"/>
          </a:p>
        </p:txBody>
      </p:sp>
      <p:sp>
        <p:nvSpPr>
          <p:cNvPr id="11" name="Text 7"/>
          <p:cNvSpPr/>
          <p:nvPr/>
        </p:nvSpPr>
        <p:spPr>
          <a:xfrm>
            <a:off x="5827276" y="3221474"/>
            <a:ext cx="4082534"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Consider experimenting with other machine learning techniques, such as neural networks or random forests, to further enhance fraud detection accuracy.</a:t>
            </a:r>
            <a:endParaRPr lang="en-US" sz="1750" dirty="0"/>
          </a:p>
        </p:txBody>
      </p:sp>
      <p:sp>
        <p:nvSpPr>
          <p:cNvPr id="12" name="Shape 8"/>
          <p:cNvSpPr/>
          <p:nvPr/>
        </p:nvSpPr>
        <p:spPr>
          <a:xfrm>
            <a:off x="833199" y="5095042"/>
            <a:ext cx="9306401" cy="1650802"/>
          </a:xfrm>
          <a:prstGeom prst="roundRect">
            <a:avLst>
              <a:gd name="adj" fmla="val 6057"/>
            </a:avLst>
          </a:prstGeom>
          <a:solidFill>
            <a:srgbClr val="003180"/>
          </a:solidFill>
          <a:ln w="7620">
            <a:solidFill>
              <a:srgbClr val="194A99"/>
            </a:solidFill>
            <a:prstDash val="solid"/>
          </a:ln>
        </p:spPr>
      </p:sp>
      <p:sp>
        <p:nvSpPr>
          <p:cNvPr id="13" name="Text 9"/>
          <p:cNvSpPr/>
          <p:nvPr/>
        </p:nvSpPr>
        <p:spPr>
          <a:xfrm>
            <a:off x="1062990" y="5324832"/>
            <a:ext cx="3380184"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Collaboration and Innovation</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Engage with industry experts and researchers to stay informed on the latest advancements in credit card fraud detection technology.</a:t>
            </a:r>
            <a:endParaRPr lang="en-US" sz="1750"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42912"/>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 </a:t>
            </a:r>
            <a:endParaRPr lang="en-US" sz="6036" dirty="0"/>
          </a:p>
        </p:txBody>
      </p:sp>
      <p:sp>
        <p:nvSpPr>
          <p:cNvPr id="6" name="Text 2"/>
          <p:cNvSpPr/>
          <p:nvPr/>
        </p:nvSpPr>
        <p:spPr>
          <a:xfrm>
            <a:off x="6319599" y="3634383"/>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THANK  YOU</a:t>
            </a:r>
            <a:endParaRPr lang="en-US" sz="6036" dirty="0"/>
          </a:p>
        </p:txBody>
      </p:sp>
      <p:sp>
        <p:nvSpPr>
          <p:cNvPr id="7" name="Text 3"/>
          <p:cNvSpPr/>
          <p:nvPr/>
        </p:nvSpPr>
        <p:spPr>
          <a:xfrm>
            <a:off x="6319599" y="4925854"/>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a:t>
            </a:r>
            <a:endParaRPr lang="en-US" sz="1750" dirty="0"/>
          </a:p>
        </p:txBody>
      </p:sp>
      <p:sp>
        <p:nvSpPr>
          <p:cNvPr id="8" name="Text 4"/>
          <p:cNvSpPr/>
          <p:nvPr/>
        </p:nvSpPr>
        <p:spPr>
          <a:xfrm>
            <a:off x="6319599" y="5531168"/>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301478"/>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Introduction</a:t>
            </a:r>
            <a:endParaRPr lang="en-US" sz="4374" dirty="0"/>
          </a:p>
        </p:txBody>
      </p:sp>
      <p:sp>
        <p:nvSpPr>
          <p:cNvPr id="5" name="Text 2"/>
          <p:cNvSpPr/>
          <p:nvPr/>
        </p:nvSpPr>
        <p:spPr>
          <a:xfrm>
            <a:off x="2517696" y="3440192"/>
            <a:ext cx="9594890"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With the development and popularity of credit cards, more and more people hold credit cards in current society. According to a credit card processing company, there are 2.8 billion credit cards worldwide. However, this widespread usage also attracts fraudulent activities, leading to financial losses for both cardholders and financial institutions. Therefore, the development of effective credit card fraud detection systems is crucial to safeguarding the integrity of financial transactions. This project aims to explore techniques for detecting and preventing credit card fraud, ultimately contributing to enhanced security in financial transactions.</a:t>
            </a:r>
            <a:endParaRPr lang="en-US" sz="1750"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039064"/>
            <a:ext cx="915019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Logistic Regression for Fraud Detection</a:t>
            </a:r>
            <a:endParaRPr lang="en-US" sz="4374" dirty="0"/>
          </a:p>
        </p:txBody>
      </p:sp>
      <p:sp>
        <p:nvSpPr>
          <p:cNvPr id="5" name="Text 2"/>
          <p:cNvSpPr/>
          <p:nvPr/>
        </p:nvSpPr>
        <p:spPr>
          <a:xfrm>
            <a:off x="2517696" y="3288863"/>
            <a:ext cx="2836545"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What is Logistic Regression?</a:t>
            </a:r>
            <a:endParaRPr lang="en-US" sz="2187" dirty="0"/>
          </a:p>
        </p:txBody>
      </p:sp>
      <p:sp>
        <p:nvSpPr>
          <p:cNvPr id="6" name="Text 3"/>
          <p:cNvSpPr/>
          <p:nvPr/>
        </p:nvSpPr>
        <p:spPr>
          <a:xfrm>
            <a:off x="2517696" y="4205407"/>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 statistical model used to predict a binary outcome, such as whether a transaction is fraudulent or legitimate.</a:t>
            </a:r>
            <a:endParaRPr lang="en-US" sz="1750" dirty="0"/>
          </a:p>
        </p:txBody>
      </p:sp>
      <p:sp>
        <p:nvSpPr>
          <p:cNvPr id="7" name="Text 4"/>
          <p:cNvSpPr/>
          <p:nvPr/>
        </p:nvSpPr>
        <p:spPr>
          <a:xfrm>
            <a:off x="5903833" y="3288863"/>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How it Works</a:t>
            </a:r>
            <a:endParaRPr lang="en-US" sz="2187" dirty="0"/>
          </a:p>
        </p:txBody>
      </p:sp>
      <p:sp>
        <p:nvSpPr>
          <p:cNvPr id="8" name="Text 5"/>
          <p:cNvSpPr/>
          <p:nvPr/>
        </p:nvSpPr>
        <p:spPr>
          <a:xfrm>
            <a:off x="5903833" y="3858220"/>
            <a:ext cx="2836545"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Logistic regression analyzes the relationship between transaction features and the probability of fraud, allowing the model to identify high-risk patterns.</a:t>
            </a:r>
            <a:endParaRPr lang="en-US" sz="1750" dirty="0"/>
          </a:p>
        </p:txBody>
      </p:sp>
      <p:sp>
        <p:nvSpPr>
          <p:cNvPr id="9" name="Text 6"/>
          <p:cNvSpPr/>
          <p:nvPr/>
        </p:nvSpPr>
        <p:spPr>
          <a:xfrm>
            <a:off x="9289971" y="3288863"/>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Key Advantages</a:t>
            </a:r>
            <a:endParaRPr lang="en-US" sz="2187" dirty="0"/>
          </a:p>
        </p:txBody>
      </p:sp>
      <p:sp>
        <p:nvSpPr>
          <p:cNvPr id="10" name="Text 7"/>
          <p:cNvSpPr/>
          <p:nvPr/>
        </p:nvSpPr>
        <p:spPr>
          <a:xfrm>
            <a:off x="9289971" y="3858220"/>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Interpretable results, scalable to large datasets, and can be easily deployed for real-time fraud detection.</a:t>
            </a:r>
            <a:endParaRPr lang="en-US" sz="1750"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7993"/>
            <a:ext cx="92100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Data Preprocessing for Fraud Detection</a:t>
            </a:r>
            <a:endParaRPr lang="en-US" sz="4374" dirty="0"/>
          </a:p>
        </p:txBody>
      </p:sp>
      <p:sp>
        <p:nvSpPr>
          <p:cNvPr id="5" name="Shape 2"/>
          <p:cNvSpPr/>
          <p:nvPr/>
        </p:nvSpPr>
        <p:spPr>
          <a:xfrm>
            <a:off x="7292935" y="2226707"/>
            <a:ext cx="44410" cy="4914900"/>
          </a:xfrm>
          <a:prstGeom prst="roundRect">
            <a:avLst>
              <a:gd name="adj" fmla="val 225151"/>
            </a:avLst>
          </a:prstGeom>
          <a:solidFill>
            <a:srgbClr val="194A99"/>
          </a:solidFill>
          <a:ln/>
        </p:spPr>
      </p:sp>
      <p:sp>
        <p:nvSpPr>
          <p:cNvPr id="6" name="Shape 3"/>
          <p:cNvSpPr/>
          <p:nvPr/>
        </p:nvSpPr>
        <p:spPr>
          <a:xfrm>
            <a:off x="6287512" y="2628007"/>
            <a:ext cx="777597" cy="44410"/>
          </a:xfrm>
          <a:prstGeom prst="roundRect">
            <a:avLst>
              <a:gd name="adj" fmla="val 225151"/>
            </a:avLst>
          </a:prstGeom>
          <a:solidFill>
            <a:srgbClr val="194A99"/>
          </a:solidFill>
          <a:ln/>
        </p:spPr>
      </p:sp>
      <p:sp>
        <p:nvSpPr>
          <p:cNvPr id="7" name="Shape 4"/>
          <p:cNvSpPr/>
          <p:nvPr/>
        </p:nvSpPr>
        <p:spPr>
          <a:xfrm>
            <a:off x="7065109" y="2400300"/>
            <a:ext cx="499943" cy="499943"/>
          </a:xfrm>
          <a:prstGeom prst="roundRect">
            <a:avLst>
              <a:gd name="adj" fmla="val 20000"/>
            </a:avLst>
          </a:prstGeom>
          <a:solidFill>
            <a:srgbClr val="003180"/>
          </a:solidFill>
          <a:ln w="7620">
            <a:solidFill>
              <a:srgbClr val="194A99"/>
            </a:solidFill>
            <a:prstDash val="solid"/>
          </a:ln>
        </p:spPr>
      </p:sp>
      <p:sp>
        <p:nvSpPr>
          <p:cNvPr id="8" name="Text 5"/>
          <p:cNvSpPr/>
          <p:nvPr/>
        </p:nvSpPr>
        <p:spPr>
          <a:xfrm>
            <a:off x="7224058" y="244197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3315533" y="2448878"/>
            <a:ext cx="2777490"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Data Collection</a:t>
            </a:r>
            <a:endParaRPr lang="en-US" sz="2187" dirty="0"/>
          </a:p>
        </p:txBody>
      </p:sp>
      <p:sp>
        <p:nvSpPr>
          <p:cNvPr id="10" name="Text 7"/>
          <p:cNvSpPr/>
          <p:nvPr/>
        </p:nvSpPr>
        <p:spPr>
          <a:xfrm>
            <a:off x="2517696" y="2929295"/>
            <a:ext cx="3575328" cy="1421606"/>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Gather historical transaction data, including information about the cardholder, merchant, and transaction details.</a:t>
            </a:r>
            <a:endParaRPr lang="en-US" sz="1750" dirty="0"/>
          </a:p>
        </p:txBody>
      </p:sp>
      <p:sp>
        <p:nvSpPr>
          <p:cNvPr id="11" name="Shape 8"/>
          <p:cNvSpPr/>
          <p:nvPr/>
        </p:nvSpPr>
        <p:spPr>
          <a:xfrm>
            <a:off x="7565053" y="3738860"/>
            <a:ext cx="777597" cy="44410"/>
          </a:xfrm>
          <a:prstGeom prst="roundRect">
            <a:avLst>
              <a:gd name="adj" fmla="val 225151"/>
            </a:avLst>
          </a:prstGeom>
          <a:solidFill>
            <a:srgbClr val="194A99"/>
          </a:solidFill>
          <a:ln/>
        </p:spPr>
      </p:sp>
      <p:sp>
        <p:nvSpPr>
          <p:cNvPr id="12" name="Shape 9"/>
          <p:cNvSpPr/>
          <p:nvPr/>
        </p:nvSpPr>
        <p:spPr>
          <a:xfrm>
            <a:off x="7065109" y="3511153"/>
            <a:ext cx="499943" cy="499943"/>
          </a:xfrm>
          <a:prstGeom prst="roundRect">
            <a:avLst>
              <a:gd name="adj" fmla="val 20000"/>
            </a:avLst>
          </a:prstGeom>
          <a:solidFill>
            <a:srgbClr val="003180"/>
          </a:solidFill>
          <a:ln w="7620">
            <a:solidFill>
              <a:srgbClr val="194A99"/>
            </a:solidFill>
            <a:prstDash val="solid"/>
          </a:ln>
        </p:spPr>
      </p:sp>
      <p:sp>
        <p:nvSpPr>
          <p:cNvPr id="13" name="Text 10"/>
          <p:cNvSpPr/>
          <p:nvPr/>
        </p:nvSpPr>
        <p:spPr>
          <a:xfrm>
            <a:off x="7224058" y="3552825"/>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8537138" y="3559731"/>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Cleaning</a:t>
            </a:r>
            <a:endParaRPr lang="en-US" sz="2187" dirty="0"/>
          </a:p>
        </p:txBody>
      </p:sp>
      <p:sp>
        <p:nvSpPr>
          <p:cNvPr id="15" name="Text 12"/>
          <p:cNvSpPr/>
          <p:nvPr/>
        </p:nvSpPr>
        <p:spPr>
          <a:xfrm>
            <a:off x="8537138" y="4040148"/>
            <a:ext cx="3575447"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Handle missing values, remove duplicates, and address any inconsistencies in the dataset.</a:t>
            </a:r>
            <a:endParaRPr lang="en-US" sz="1750" dirty="0"/>
          </a:p>
        </p:txBody>
      </p:sp>
      <p:sp>
        <p:nvSpPr>
          <p:cNvPr id="16" name="Shape 13"/>
          <p:cNvSpPr/>
          <p:nvPr/>
        </p:nvSpPr>
        <p:spPr>
          <a:xfrm>
            <a:off x="6287512" y="5196542"/>
            <a:ext cx="777597" cy="44410"/>
          </a:xfrm>
          <a:prstGeom prst="roundRect">
            <a:avLst>
              <a:gd name="adj" fmla="val 225151"/>
            </a:avLst>
          </a:prstGeom>
          <a:solidFill>
            <a:srgbClr val="194A99"/>
          </a:solidFill>
          <a:ln/>
        </p:spPr>
      </p:sp>
      <p:sp>
        <p:nvSpPr>
          <p:cNvPr id="17" name="Shape 14"/>
          <p:cNvSpPr/>
          <p:nvPr/>
        </p:nvSpPr>
        <p:spPr>
          <a:xfrm>
            <a:off x="7065109" y="4968835"/>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224058" y="5010507"/>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3315533" y="5017413"/>
            <a:ext cx="2777490" cy="347186"/>
          </a:xfrm>
          <a:prstGeom prst="rect">
            <a:avLst/>
          </a:prstGeom>
          <a:noFill/>
          <a:ln/>
        </p:spPr>
        <p:txBody>
          <a:bodyPr wrap="none" rtlCol="0" anchor="t"/>
          <a:lstStyle/>
          <a:p>
            <a:pPr marL="0" indent="0" algn="r">
              <a:lnSpc>
                <a:spcPts val="2734"/>
              </a:lnSpc>
              <a:buNone/>
            </a:pPr>
            <a:r>
              <a:rPr lang="en-US" sz="2187" dirty="0">
                <a:solidFill>
                  <a:srgbClr val="E2E6E9"/>
                </a:solidFill>
                <a:latin typeface="adonis-web" pitchFamily="34" charset="0"/>
                <a:ea typeface="adonis-web" pitchFamily="34" charset="-122"/>
                <a:cs typeface="adonis-web" pitchFamily="34" charset="-120"/>
              </a:rPr>
              <a:t>Feature Engineering</a:t>
            </a:r>
            <a:endParaRPr lang="en-US" sz="2187" dirty="0"/>
          </a:p>
        </p:txBody>
      </p:sp>
      <p:sp>
        <p:nvSpPr>
          <p:cNvPr id="20" name="Text 17"/>
          <p:cNvSpPr/>
          <p:nvPr/>
        </p:nvSpPr>
        <p:spPr>
          <a:xfrm>
            <a:off x="2517696" y="5497830"/>
            <a:ext cx="3575328" cy="1421606"/>
          </a:xfrm>
          <a:prstGeom prst="rect">
            <a:avLst/>
          </a:prstGeom>
          <a:noFill/>
          <a:ln/>
        </p:spPr>
        <p:txBody>
          <a:bodyPr wrap="square" rtlCol="0" anchor="t"/>
          <a:lstStyle/>
          <a:p>
            <a:pPr marL="0" indent="0" algn="r">
              <a:lnSpc>
                <a:spcPts val="2799"/>
              </a:lnSpc>
              <a:buNone/>
            </a:pPr>
            <a:r>
              <a:rPr lang="en-US" sz="1750" dirty="0">
                <a:solidFill>
                  <a:srgbClr val="E2E6E9"/>
                </a:solidFill>
                <a:latin typeface="adonis-web" pitchFamily="34" charset="0"/>
                <a:ea typeface="adonis-web" pitchFamily="34" charset="-122"/>
                <a:cs typeface="adonis-web" pitchFamily="34" charset="-120"/>
              </a:rPr>
              <a:t>Create new variables that capture useful insights, such as transaction velocity, location anomalies, and spending patterns.</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61287" y="1103971"/>
            <a:ext cx="14507826" cy="2886551"/>
          </a:xfrm>
          <a:prstGeom prst="rect">
            <a:avLst/>
          </a:prstGeom>
        </p:spPr>
      </p:pic>
      <p:pic>
        <p:nvPicPr>
          <p:cNvPr id="5" name="Image 2" descr="preencoded.png"/>
          <p:cNvPicPr>
            <a:picLocks noChangeAspect="1"/>
          </p:cNvPicPr>
          <p:nvPr/>
        </p:nvPicPr>
        <p:blipFill>
          <a:blip r:embed="rId5"/>
          <a:stretch>
            <a:fillRect/>
          </a:stretch>
        </p:blipFill>
        <p:spPr>
          <a:xfrm>
            <a:off x="61287" y="4220885"/>
            <a:ext cx="14477673" cy="2937501"/>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44047" y="265876"/>
            <a:ext cx="14494913" cy="3079856"/>
          </a:xfrm>
          <a:prstGeom prst="rect">
            <a:avLst/>
          </a:prstGeom>
        </p:spPr>
      </p:pic>
      <p:pic>
        <p:nvPicPr>
          <p:cNvPr id="5" name="Image 2" descr="preencoded.png"/>
          <p:cNvPicPr>
            <a:picLocks noChangeAspect="1"/>
          </p:cNvPicPr>
          <p:nvPr/>
        </p:nvPicPr>
        <p:blipFill>
          <a:blip r:embed="rId5"/>
          <a:stretch>
            <a:fillRect/>
          </a:stretch>
        </p:blipFill>
        <p:spPr>
          <a:xfrm>
            <a:off x="118203" y="3532831"/>
            <a:ext cx="14393994" cy="4056689"/>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0361" y="884074"/>
            <a:ext cx="14438599" cy="3166075"/>
          </a:xfrm>
          <a:prstGeom prst="rect">
            <a:avLst/>
          </a:prstGeom>
        </p:spPr>
      </p:pic>
      <p:pic>
        <p:nvPicPr>
          <p:cNvPr id="5" name="Image 2" descr="preencoded.png"/>
          <p:cNvPicPr>
            <a:picLocks noChangeAspect="1"/>
          </p:cNvPicPr>
          <p:nvPr/>
        </p:nvPicPr>
        <p:blipFill>
          <a:blip r:embed="rId5"/>
          <a:stretch>
            <a:fillRect/>
          </a:stretch>
        </p:blipFill>
        <p:spPr>
          <a:xfrm>
            <a:off x="100361" y="4300060"/>
            <a:ext cx="14438599" cy="2984398"/>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2464482" y="63461"/>
            <a:ext cx="9701435" cy="2734152"/>
          </a:xfrm>
          <a:prstGeom prst="rect">
            <a:avLst/>
          </a:prstGeom>
        </p:spPr>
      </p:pic>
      <p:pic>
        <p:nvPicPr>
          <p:cNvPr id="5" name="Image 2" descr="preencoded.png"/>
          <p:cNvPicPr>
            <a:picLocks noChangeAspect="1"/>
          </p:cNvPicPr>
          <p:nvPr/>
        </p:nvPicPr>
        <p:blipFill>
          <a:blip r:embed="rId5"/>
          <a:stretch>
            <a:fillRect/>
          </a:stretch>
        </p:blipFill>
        <p:spPr>
          <a:xfrm>
            <a:off x="3267313" y="3008471"/>
            <a:ext cx="8095655" cy="1819989"/>
          </a:xfrm>
          <a:prstGeom prst="rect">
            <a:avLst/>
          </a:prstGeom>
        </p:spPr>
      </p:pic>
      <p:pic>
        <p:nvPicPr>
          <p:cNvPr id="6" name="Image 3" descr="preencoded.png"/>
          <p:cNvPicPr>
            <a:picLocks noChangeAspect="1"/>
          </p:cNvPicPr>
          <p:nvPr/>
        </p:nvPicPr>
        <p:blipFill>
          <a:blip r:embed="rId6"/>
          <a:stretch>
            <a:fillRect/>
          </a:stretch>
        </p:blipFill>
        <p:spPr>
          <a:xfrm>
            <a:off x="3267313" y="5039320"/>
            <a:ext cx="8095655" cy="2674144"/>
          </a:xfrm>
          <a:prstGeom prst="rect">
            <a:avLst/>
          </a:prstGeom>
        </p:spPr>
      </p:pic>
      <p:pic>
        <p:nvPicPr>
          <p:cNvPr id="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460063"/>
            <a:ext cx="867525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Feature Selection for Fraud Detection</a:t>
            </a:r>
            <a:endParaRPr lang="en-US" sz="4374" dirty="0"/>
          </a:p>
        </p:txBody>
      </p:sp>
      <p:sp>
        <p:nvSpPr>
          <p:cNvPr id="5" name="Shape 2"/>
          <p:cNvSpPr/>
          <p:nvPr/>
        </p:nvSpPr>
        <p:spPr>
          <a:xfrm>
            <a:off x="2517696" y="2772370"/>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76644" y="281404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239810" y="2848689"/>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Transaction Amount</a:t>
            </a:r>
            <a:endParaRPr lang="en-US" sz="2187" dirty="0"/>
          </a:p>
        </p:txBody>
      </p:sp>
      <p:sp>
        <p:nvSpPr>
          <p:cNvPr id="8" name="Text 5"/>
          <p:cNvSpPr/>
          <p:nvPr/>
        </p:nvSpPr>
        <p:spPr>
          <a:xfrm>
            <a:off x="3239810" y="3329107"/>
            <a:ext cx="3964305"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Unusually high or low transaction amounts can be indicative of fraud.</a:t>
            </a:r>
            <a:endParaRPr lang="en-US" sz="1750" dirty="0"/>
          </a:p>
        </p:txBody>
      </p:sp>
      <p:sp>
        <p:nvSpPr>
          <p:cNvPr id="9" name="Shape 6"/>
          <p:cNvSpPr/>
          <p:nvPr/>
        </p:nvSpPr>
        <p:spPr>
          <a:xfrm>
            <a:off x="7426285" y="2772370"/>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7585234" y="2814042"/>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8148399" y="2848689"/>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Merchant Category</a:t>
            </a:r>
            <a:endParaRPr lang="en-US" sz="2187" dirty="0"/>
          </a:p>
        </p:txBody>
      </p:sp>
      <p:sp>
        <p:nvSpPr>
          <p:cNvPr id="12" name="Text 9"/>
          <p:cNvSpPr/>
          <p:nvPr/>
        </p:nvSpPr>
        <p:spPr>
          <a:xfrm>
            <a:off x="8148399" y="3329107"/>
            <a:ext cx="396430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Certain merchant categories are associated with higher fraud risk, such as online retailers or gambling establishments.</a:t>
            </a:r>
            <a:endParaRPr lang="en-US" sz="1750" dirty="0"/>
          </a:p>
        </p:txBody>
      </p:sp>
      <p:sp>
        <p:nvSpPr>
          <p:cNvPr id="13" name="Shape 10"/>
          <p:cNvSpPr/>
          <p:nvPr/>
        </p:nvSpPr>
        <p:spPr>
          <a:xfrm>
            <a:off x="2517696" y="5146477"/>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2676644" y="518814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3239810" y="522279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Location Anomalies</a:t>
            </a:r>
            <a:endParaRPr lang="en-US" sz="2187" dirty="0"/>
          </a:p>
        </p:txBody>
      </p:sp>
      <p:sp>
        <p:nvSpPr>
          <p:cNvPr id="16" name="Text 13"/>
          <p:cNvSpPr/>
          <p:nvPr/>
        </p:nvSpPr>
        <p:spPr>
          <a:xfrm>
            <a:off x="3239810" y="5703213"/>
            <a:ext cx="396430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Sudden changes in the cardholder's location or transactions from unfamiliar regions can signal potential fraud.</a:t>
            </a:r>
            <a:endParaRPr lang="en-US" sz="1750" dirty="0"/>
          </a:p>
        </p:txBody>
      </p:sp>
      <p:sp>
        <p:nvSpPr>
          <p:cNvPr id="17" name="Shape 14"/>
          <p:cNvSpPr/>
          <p:nvPr/>
        </p:nvSpPr>
        <p:spPr>
          <a:xfrm>
            <a:off x="7426285" y="5146477"/>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585234" y="5188148"/>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8148399" y="522279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Spending Patterns</a:t>
            </a:r>
            <a:endParaRPr lang="en-US" sz="2187" dirty="0"/>
          </a:p>
        </p:txBody>
      </p:sp>
      <p:sp>
        <p:nvSpPr>
          <p:cNvPr id="20" name="Text 17"/>
          <p:cNvSpPr/>
          <p:nvPr/>
        </p:nvSpPr>
        <p:spPr>
          <a:xfrm>
            <a:off x="8148399" y="5703213"/>
            <a:ext cx="396430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Deviations from the cardholder's typical spending habits can be a red flag for fraudulent activity.</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620</Words>
  <Application>Microsoft Office PowerPoint</Application>
  <PresentationFormat>Custom</PresentationFormat>
  <Paragraphs>91</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112103054_Spandan_ _Jathar_Div-1_CS</cp:lastModifiedBy>
  <cp:revision>2</cp:revision>
  <dcterms:created xsi:type="dcterms:W3CDTF">2024-05-10T03:55:33Z</dcterms:created>
  <dcterms:modified xsi:type="dcterms:W3CDTF">2024-05-10T04:06:42Z</dcterms:modified>
</cp:coreProperties>
</file>